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8" r:id="rId12"/>
    <p:sldId id="269" r:id="rId13"/>
    <p:sldId id="27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3FF99-A55F-46B7-A8EB-0FC3ED30548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FA0C6-C26F-4382-9CE4-2DCC028B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FA0C6-C26F-4382-9CE4-2DCC028BB6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D2E549-514E-4181-B632-D21A353C2C1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F79F53-BDB3-4FA9-9F99-609EF00C8A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Aim 15. Multiplying a Polynomial by a Monomial</a:t>
            </a:r>
          </a:p>
        </p:txBody>
      </p:sp>
    </p:spTree>
    <p:extLst>
      <p:ext uri="{BB962C8B-B14F-4D97-AF65-F5344CB8AC3E}">
        <p14:creationId xmlns:p14="http://schemas.microsoft.com/office/powerpoint/2010/main" val="165849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470263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/>
                </a:solidFill>
              </a:rPr>
              <a:t>Multiplying a Polynomial and solving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966652" y="1219200"/>
                <a:ext cx="7520940" cy="35798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r>
                  <a:rPr lang="en-US" sz="2400" dirty="0">
                    <a:solidFill>
                      <a:schemeClr val="bg2">
                        <a:lumMod val="75000"/>
                      </a:schemeClr>
                    </a:solidFill>
                  </a:rPr>
                  <a:t>Example 3: </a:t>
                </a:r>
              </a:p>
              <a:p>
                <a:pPr marL="0" indent="0"/>
                <a:endParaRPr lang="en-US" sz="2400" dirty="0">
                  <a:solidFill>
                    <a:schemeClr val="bg2">
                      <a:lumMod val="75000"/>
                    </a:schemeClr>
                  </a:solidFill>
                </a:endParaRPr>
              </a:p>
              <a:p>
                <a:pPr marL="0" indent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>
                          <a:latin typeface="Cambria Math"/>
                        </a:rPr>
                        <m:t>𝑏</m:t>
                      </m:r>
                      <m:d>
                        <m:dPr>
                          <m:ctrlPr>
                            <a:rPr lang="en-US" sz="4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>
                              <a:latin typeface="Cambria Math"/>
                            </a:rPr>
                            <m:t>12+</m:t>
                          </m:r>
                          <m:r>
                            <a:rPr lang="en-US" sz="4000" b="0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4000" b="0" i="1">
                          <a:latin typeface="Cambria Math"/>
                        </a:rPr>
                        <m:t>−7=2</m:t>
                      </m:r>
                      <m:r>
                        <a:rPr lang="en-US" sz="4000" b="0" i="1">
                          <a:latin typeface="Cambria Math"/>
                        </a:rPr>
                        <m:t>𝑏</m:t>
                      </m:r>
                      <m:r>
                        <a:rPr lang="en-US" sz="4000" b="0" i="1">
                          <a:latin typeface="Cambria Math"/>
                        </a:rPr>
                        <m:t>+</m:t>
                      </m:r>
                      <m:r>
                        <a:rPr lang="en-US" sz="4000" b="0" i="1">
                          <a:latin typeface="Cambria Math"/>
                        </a:rPr>
                        <m:t>𝑏</m:t>
                      </m:r>
                      <m:r>
                        <a:rPr lang="en-US" sz="4000" b="0" i="1">
                          <a:latin typeface="Cambria Math"/>
                        </a:rPr>
                        <m:t>(−4+</m:t>
                      </m:r>
                      <m:r>
                        <a:rPr lang="en-US" sz="4000" b="0" i="1">
                          <a:latin typeface="Cambria Math"/>
                        </a:rPr>
                        <m:t>𝑏</m:t>
                      </m:r>
                      <m:r>
                        <a:rPr lang="en-US" sz="4000" b="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  <a:p>
                <a:pPr marL="0" indent="0" algn="ctr"/>
                <a:endParaRPr lang="en-US" sz="2400" dirty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2" y="1219200"/>
                <a:ext cx="7520940" cy="3579849"/>
              </a:xfrm>
              <a:prstGeom prst="rect">
                <a:avLst/>
              </a:prstGeom>
              <a:blipFill>
                <a:blip r:embed="rId2"/>
                <a:stretch>
                  <a:fillRect l="-1298" t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67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Practice! (3A)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+2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833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Practice! (3B)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4000" b="0" dirty="0"/>
                  <a:t>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4000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r>
                      <a:rPr lang="en-US" sz="4000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40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=9</m:t>
                    </m:r>
                    <m:r>
                      <a:rPr lang="en-US" sz="4000" b="0" i="1" smtClean="0">
                        <a:latin typeface="Cambria Math"/>
                      </a:rPr>
                      <m:t>𝑑</m:t>
                    </m:r>
                    <m:r>
                      <a:rPr lang="en-US" sz="4000" b="0" i="1" smtClean="0">
                        <a:latin typeface="Cambria Math"/>
                      </a:rPr>
                      <m:t>−16</m:t>
                    </m:r>
                  </m:oMath>
                </a14:m>
                <a:endParaRPr lang="en-US" sz="40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68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Exit slip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/>
                <a:r>
                  <a:rPr lang="en-US" sz="4000" b="0" i="1" dirty="0">
                    <a:latin typeface="Cambria Math" panose="02040503050406030204" pitchFamily="18" charset="0"/>
                  </a:rPr>
                  <a:t>Simplify each product </a:t>
                </a:r>
              </a:p>
              <a:p>
                <a:pPr marL="742950" indent="-742950" algn="ctr">
                  <a:buAutoNum type="alphaU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4000" b="0" dirty="0"/>
              </a:p>
              <a:p>
                <a:pPr marL="0" indent="0" algn="ctr"/>
                <a:endParaRPr lang="en-US" sz="4000" b="0" dirty="0"/>
              </a:p>
              <a:p>
                <a:pPr marL="0" indent="0" algn="ctr"/>
                <a:endParaRPr lang="en-US" sz="4000" b="0" dirty="0"/>
              </a:p>
              <a:p>
                <a:pPr marL="0" indent="0" algn="ctr"/>
                <a:r>
                  <a:rPr lang="en-US" sz="4000" b="0" dirty="0"/>
                  <a:t>B.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d>
                  </m:oMath>
                </a14:m>
                <a:endParaRPr lang="en-US" sz="40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066" b="-6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391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en-US" altLang="en-US" sz="2800" b="1" dirty="0"/>
              <a:t>Admission to Coney Island is $10. Once in the park, cyclone is an additional $3 </a:t>
            </a:r>
            <a:r>
              <a:rPr lang="en-US" altLang="en-US" sz="2800" dirty="0"/>
              <a:t>per ride</a:t>
            </a:r>
            <a:r>
              <a:rPr lang="en-US" altLang="en-US" sz="2800" b="1" dirty="0"/>
              <a:t> and visiting hunted house is an additional $2. Maria goes to </a:t>
            </a:r>
            <a:r>
              <a:rPr lang="en-US" altLang="en-US" sz="2800" dirty="0"/>
              <a:t>Coney Island</a:t>
            </a:r>
            <a:r>
              <a:rPr lang="en-US" altLang="en-US" sz="2800" b="1" dirty="0"/>
              <a:t> and rides 15 rides, of which </a:t>
            </a:r>
            <a:r>
              <a:rPr lang="en-US" altLang="en-US" sz="2800" i="1" dirty="0"/>
              <a:t>s</a:t>
            </a:r>
            <a:r>
              <a:rPr lang="en-US" altLang="en-US" sz="2800" b="1" dirty="0"/>
              <a:t> of those 15 are super rides. Find the cost if Bethany rode 9 super rides.</a:t>
            </a:r>
          </a:p>
          <a:p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4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Do Now Quiz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Write the following expression in standard form, classify by terms and degree, and state the leading coefficient: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000" b="0" i="1" smtClean="0">
                          <a:latin typeface="Cambria Math"/>
                        </a:rPr>
                        <m:t>−2+8</m:t>
                      </m:r>
                      <m:r>
                        <a:rPr lang="en-US" sz="6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6" t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01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Review: Are you ready?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Simplify the following:</a:t>
                </a:r>
              </a:p>
              <a:p>
                <a:endParaRPr lang="en-US" sz="2000" dirty="0"/>
              </a:p>
              <a:p>
                <a:pPr>
                  <a:buAutoNum type="alphaUcPeriod"/>
                </a:pPr>
                <a:r>
                  <a:rPr lang="en-US" sz="2000" b="1" dirty="0">
                    <a:solidFill>
                      <a:schemeClr val="bg2">
                        <a:lumMod val="75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/>
                <a:r>
                  <a:rPr lang="en-US" sz="2000" dirty="0">
                    <a:solidFill>
                      <a:schemeClr val="bg2">
                        <a:lumMod val="75000"/>
                      </a:schemeClr>
                    </a:solidFill>
                  </a:rPr>
                  <a:t>Remember…ADDING changes the ______________________.	</a:t>
                </a:r>
                <a:r>
                  <a:rPr lang="en-US" sz="2000" dirty="0"/>
                  <a:t>	</a:t>
                </a:r>
              </a:p>
              <a:p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  <a:p>
                <a:r>
                  <a:rPr lang="en-US" sz="2000" dirty="0">
                    <a:solidFill>
                      <a:schemeClr val="bg2">
                        <a:lumMod val="75000"/>
                      </a:schemeClr>
                    </a:solidFill>
                  </a:rPr>
                  <a:t>B.</a:t>
                </a:r>
                <a:r>
                  <a:rPr lang="en-US" sz="2000" dirty="0"/>
                  <a:t>	 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/>
                      </a:rPr>
                      <m:t>	</m:t>
                    </m:r>
                    <m:r>
                      <a:rPr lang="en-US" sz="2000" i="1">
                        <a:latin typeface="Cambria Math"/>
                      </a:rPr>
                      <m:t>𝒙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𝒙</m:t>
                    </m:r>
                  </m:oMath>
                </a14:m>
                <a:endParaRPr lang="en-US" sz="2000" dirty="0"/>
              </a:p>
              <a:p>
                <a:pPr marL="0" indent="0"/>
                <a:r>
                  <a:rPr lang="en-US" sz="2000" dirty="0">
                    <a:solidFill>
                      <a:schemeClr val="bg2">
                        <a:lumMod val="75000"/>
                      </a:schemeClr>
                    </a:solidFill>
                  </a:rPr>
                  <a:t>Remember…MULTIPLYING changes the ______________________.</a:t>
                </a:r>
                <a:r>
                  <a:rPr lang="en-US" sz="2000" dirty="0"/>
                  <a:t>	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10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17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Multiplying a Polynomial by a Monomial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bg2">
                        <a:lumMod val="75000"/>
                      </a:schemeClr>
                    </a:solidFill>
                  </a:rPr>
                  <a:t>Example 1: </a:t>
                </a:r>
              </a:p>
              <a:p>
                <a:pPr marL="0" indent="0" algn="ctr">
                  <a:buNone/>
                </a:pPr>
                <a:r>
                  <a:rPr lang="en-US" sz="2400" dirty="0"/>
                  <a:t>Distribute the monomial to each term in the polynomial!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6</m:t>
                      </m:r>
                      <m:r>
                        <a:rPr lang="en-US" sz="6000" b="0" i="1" smtClean="0">
                          <a:latin typeface="Cambria Math"/>
                        </a:rPr>
                        <m:t>𝑦</m:t>
                      </m:r>
                      <m:r>
                        <a:rPr lang="en-US" sz="6000" b="0" i="1" smtClean="0">
                          <a:latin typeface="Cambria Math"/>
                        </a:rPr>
                        <m:t>(4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/>
                        </a:rPr>
                        <m:t>−9</m:t>
                      </m:r>
                      <m:r>
                        <a:rPr lang="en-US" sz="6000" b="0" i="1" smtClean="0">
                          <a:latin typeface="Cambria Math"/>
                        </a:rPr>
                        <m:t>𝑦</m:t>
                      </m:r>
                      <m:r>
                        <a:rPr lang="en-US" sz="6000" b="0" i="1" smtClean="0">
                          <a:latin typeface="Cambria Math"/>
                        </a:rPr>
                        <m:t>−7)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6" t="-1193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42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Practice! (1A)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3</m:t>
                      </m:r>
                      <m:r>
                        <a:rPr lang="en-US" sz="6000" b="0" i="1" smtClean="0">
                          <a:latin typeface="Cambria Math"/>
                        </a:rPr>
                        <m:t>𝑥</m:t>
                      </m:r>
                      <m:r>
                        <a:rPr lang="en-US" sz="6000" b="0" i="1" smtClean="0">
                          <a:latin typeface="Cambria Math"/>
                        </a:rPr>
                        <m:t>(2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/>
                        </a:rPr>
                        <m:t>+3</m:t>
                      </m:r>
                      <m:r>
                        <a:rPr lang="en-US" sz="6000" b="0" i="1" smtClean="0">
                          <a:latin typeface="Cambria Math"/>
                        </a:rPr>
                        <m:t>𝑥</m:t>
                      </m:r>
                      <m:r>
                        <a:rPr lang="en-US" sz="6000" b="0" i="1" smtClean="0">
                          <a:latin typeface="Cambria Math"/>
                        </a:rPr>
                        <m:t>+5)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1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Practice! (1B)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/>
                        </a:rPr>
                        <m:t>(−4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/>
                        </a:rPr>
                        <m:t>+2</m:t>
                      </m:r>
                      <m:r>
                        <a:rPr lang="en-US" sz="6000" b="0" i="1" smtClean="0">
                          <a:latin typeface="Cambria Math"/>
                        </a:rPr>
                        <m:t>𝑎</m:t>
                      </m:r>
                      <m:r>
                        <a:rPr lang="en-US" sz="6000" b="0" i="1" smtClean="0">
                          <a:latin typeface="Cambria Math"/>
                        </a:rPr>
                        <m:t>−7)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94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0526" y="4572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/>
                </a:solidFill>
              </a:rPr>
              <a:t>Multiplying a Polynomial by a Monomial…More than once!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940526" y="1219200"/>
                <a:ext cx="7520940" cy="35798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r>
                  <a:rPr lang="en-US" sz="2400" dirty="0">
                    <a:solidFill>
                      <a:schemeClr val="bg2">
                        <a:lumMod val="75000"/>
                      </a:schemeClr>
                    </a:solidFill>
                  </a:rPr>
                  <a:t>Example 2: </a:t>
                </a:r>
              </a:p>
              <a:p>
                <a:pPr marL="0" indent="0" algn="ctr"/>
                <a:r>
                  <a:rPr lang="en-US" sz="2400" dirty="0"/>
                  <a:t>Distribute the monomial to each term in the polynomial!</a:t>
                </a:r>
              </a:p>
              <a:p>
                <a:pPr marL="0" indent="0" algn="ctr"/>
                <a:endParaRPr lang="en-US" sz="2400" b="0" i="1" dirty="0">
                  <a:latin typeface="Cambria Math"/>
                </a:endParaRPr>
              </a:p>
              <a:p>
                <a:pPr marL="0" indent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4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4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>
                              <a:latin typeface="Cambria Math"/>
                            </a:rPr>
                            <m:t>−4</m:t>
                          </m:r>
                          <m:r>
                            <a:rPr lang="en-US" sz="4400" b="0" i="1">
                              <a:latin typeface="Cambria Math"/>
                            </a:rPr>
                            <m:t>𝑡</m:t>
                          </m:r>
                          <m:r>
                            <a:rPr lang="en-US" sz="4400" b="0" i="1">
                              <a:latin typeface="Cambria Math"/>
                            </a:rPr>
                            <m:t>−15</m:t>
                          </m:r>
                        </m:e>
                      </m:d>
                      <m:r>
                        <a:rPr lang="en-US" sz="4400" b="0" i="1">
                          <a:latin typeface="Cambria Math"/>
                        </a:rPr>
                        <m:t>+6</m:t>
                      </m:r>
                      <m:r>
                        <a:rPr lang="en-US" sz="4400" b="0" i="1">
                          <a:latin typeface="Cambria Math"/>
                        </a:rPr>
                        <m:t>𝑡</m:t>
                      </m:r>
                      <m:r>
                        <a:rPr lang="en-US" sz="4400" b="0" i="1">
                          <a:latin typeface="Cambria Math"/>
                        </a:rPr>
                        <m:t>(5</m:t>
                      </m:r>
                      <m:r>
                        <a:rPr lang="en-US" sz="4400" b="0" i="1">
                          <a:latin typeface="Cambria Math"/>
                        </a:rPr>
                        <m:t>𝑡</m:t>
                      </m:r>
                      <m:r>
                        <a:rPr lang="en-US" sz="4400" b="0" i="1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sz="4400" dirty="0"/>
              </a:p>
              <a:p>
                <a:pPr marL="0" indent="0" algn="ctr"/>
                <a:endParaRPr lang="en-US" sz="2400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26" y="1219200"/>
                <a:ext cx="7520940" cy="3579849"/>
              </a:xfrm>
              <a:prstGeom prst="rect">
                <a:avLst/>
              </a:prstGeom>
              <a:blipFill>
                <a:blip r:embed="rId2"/>
                <a:stretch>
                  <a:fillRect l="-1216" t="-1193" r="-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51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Practice! (2a)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00628"/>
                <a:ext cx="8382000" cy="35798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/>
                        </a:rPr>
                        <m:t>5</m:t>
                      </m:r>
                      <m:r>
                        <a:rPr lang="en-US" sz="48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4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48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4800" b="0" i="1" smtClean="0">
                          <a:latin typeface="Cambria Math"/>
                        </a:rPr>
                        <m:t>+2</m:t>
                      </m:r>
                      <m:r>
                        <a:rPr lang="en-US" sz="4800" b="0" i="1" smtClean="0">
                          <a:latin typeface="Cambria Math"/>
                        </a:rPr>
                        <m:t>𝑦</m:t>
                      </m:r>
                      <m:r>
                        <a:rPr lang="en-US" sz="4800" b="0" i="1" smtClean="0">
                          <a:latin typeface="Cambria Math"/>
                        </a:rPr>
                        <m:t>(4</m:t>
                      </m:r>
                      <m:r>
                        <a:rPr lang="en-US" sz="4800" b="0" i="1" smtClean="0">
                          <a:latin typeface="Cambria Math"/>
                        </a:rPr>
                        <m:t>𝑦</m:t>
                      </m:r>
                      <m:r>
                        <a:rPr lang="en-US" sz="48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00628"/>
                <a:ext cx="8382000" cy="35798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01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Practice! (2B)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52400" y="1143000"/>
                <a:ext cx="9525000" cy="35798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4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4800" b="0" i="1" smtClean="0">
                          <a:latin typeface="Cambria Math"/>
                        </a:rPr>
                        <m:t>−</m:t>
                      </m:r>
                      <m:r>
                        <a:rPr lang="en-US" sz="4800" b="0" i="1" smtClean="0">
                          <a:latin typeface="Cambria Math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</a:rPr>
                        <m:t>(7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/>
                        </a:rPr>
                        <m:t>+2</m:t>
                      </m:r>
                      <m:r>
                        <a:rPr lang="en-US" sz="4800" b="0" i="1" smtClean="0">
                          <a:latin typeface="Cambria Math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52400" y="1143000"/>
                <a:ext cx="9525000" cy="35798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431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154</TotalTime>
  <Words>321</Words>
  <Application>Microsoft Office PowerPoint</Application>
  <PresentationFormat>On-screen Show (4:3)</PresentationFormat>
  <Paragraphs>47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Franklin Gothic Book</vt:lpstr>
      <vt:lpstr>Franklin Gothic Medium</vt:lpstr>
      <vt:lpstr>Tunga</vt:lpstr>
      <vt:lpstr>Wingdings</vt:lpstr>
      <vt:lpstr>Angles</vt:lpstr>
      <vt:lpstr>Aim 15. Multiplying a Polynomial by a Monomial</vt:lpstr>
      <vt:lpstr>Do Now Quiz</vt:lpstr>
      <vt:lpstr>Review: Are you ready?</vt:lpstr>
      <vt:lpstr>Multiplying a Polynomial by a Monomial</vt:lpstr>
      <vt:lpstr>Practice! (1A)</vt:lpstr>
      <vt:lpstr>Practice! (1B)</vt:lpstr>
      <vt:lpstr>PowerPoint Presentation</vt:lpstr>
      <vt:lpstr>Practice! (2a)</vt:lpstr>
      <vt:lpstr>Practice! (2B)</vt:lpstr>
      <vt:lpstr>PowerPoint Presentation</vt:lpstr>
      <vt:lpstr>Practice! (3A)</vt:lpstr>
      <vt:lpstr>Practice! (3B)</vt:lpstr>
      <vt:lpstr>Exit slip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8.2: Multiplying a Polynomial by a Monomial</dc:title>
  <dc:creator>00, 00</dc:creator>
  <cp:lastModifiedBy>Eunjeong Ok</cp:lastModifiedBy>
  <cp:revision>17</cp:revision>
  <dcterms:created xsi:type="dcterms:W3CDTF">2014-12-18T14:00:43Z</dcterms:created>
  <dcterms:modified xsi:type="dcterms:W3CDTF">2017-10-18T03:27:56Z</dcterms:modified>
</cp:coreProperties>
</file>